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A5C"/>
    <a:srgbClr val="A2A4A3"/>
    <a:srgbClr val="CFB87C"/>
    <a:srgbClr val="CA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1"/>
    <p:restoredTop sz="90207"/>
  </p:normalViewPr>
  <p:slideViewPr>
    <p:cSldViewPr snapToGrid="0" snapToObjects="1">
      <p:cViewPr varScale="1">
        <p:scale>
          <a:sx n="66" d="100"/>
          <a:sy n="66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1" d="100"/>
          <a:sy n="141" d="100"/>
        </p:scale>
        <p:origin x="23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0E6-03CC-A14F-9739-7D72B75D20B5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1994B-DFA7-B64F-832E-75A9826AB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AD0D-FC75-E94C-B105-C0F38CF37B04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B620-CD0B-A948-BBAE-2EA3E48E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1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[*1] - </a:t>
            </a:r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-Sponsored by the King</a:t>
            </a:r>
          </a:p>
          <a:p>
            <a:r>
              <a:rPr lang="en-US" dirty="0"/>
              <a:t>-[*2] - https://</a:t>
            </a:r>
            <a:r>
              <a:rPr lang="en-US" dirty="0" err="1"/>
              <a:t>commons.wikimedia.org</a:t>
            </a:r>
            <a:r>
              <a:rPr lang="en-US" dirty="0"/>
              <a:t>/wiki/File:Oscar_II_of_Sweden_painted_by_Oscar_Bj%C3%B6rck_(original).jpg</a:t>
            </a:r>
          </a:p>
          <a:p>
            <a:r>
              <a:rPr lang="en-US" dirty="0"/>
              <a:t>-[*3] - http://</a:t>
            </a:r>
            <a:r>
              <a:rPr lang="en-US" dirty="0" err="1"/>
              <a:t>www.askamathematician.com</a:t>
            </a:r>
            <a:r>
              <a:rPr lang="en-US" dirty="0"/>
              <a:t>/2011/10/q-what-is-the-three-body-problem/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5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Gonna</a:t>
            </a:r>
            <a:r>
              <a:rPr lang="en-US" dirty="0"/>
              <a:t> need citations for all this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-Homoclinic orbits can help understand flow of dynamic system, but for mission design,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heterclinic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orbits are of much greater use (moon transfers,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cite some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B620-CD0B-A948-BBAE-2EA3E48E8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96975"/>
            <a:ext cx="10363200" cy="1470025"/>
          </a:xfrm>
        </p:spPr>
        <p:txBody>
          <a:bodyPr/>
          <a:lstStyle>
            <a:lvl1pPr>
              <a:defRPr b="0" i="0">
                <a:solidFill>
                  <a:srgbClr val="CFB87C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0" i="0" strike="noStrike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4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4/30/18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5A76CB0-E56E-FE43-AF6B-DE376AF36C1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9570"/>
            <a:ext cx="10972800" cy="528955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D520E237-DF43-2B47-9977-DE54D4C3B2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FB87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87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8768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302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43021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563562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1063"/>
          </a:xfrm>
        </p:spPr>
        <p:txBody>
          <a:bodyPr>
            <a:noAutofit/>
          </a:bodyPr>
          <a:lstStyle>
            <a:lvl1pPr marL="0" indent="0">
              <a:spcBef>
                <a:spcPts val="984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80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29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59939" y="6283164"/>
            <a:ext cx="1379661" cy="4374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816261"/>
            <a:ext cx="12192000" cy="1"/>
          </a:xfrm>
          <a:prstGeom prst="line">
            <a:avLst/>
          </a:prstGeom>
          <a:ln w="88900" cap="flat" cmpd="sng" algn="ctr">
            <a:solidFill>
              <a:srgbClr val="CFB87C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5791200" y="64928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E237-DF43-2B47-9977-DE54D4C3B25C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6238348"/>
            <a:ext cx="1019175" cy="5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9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6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24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•"/>
        <a:defRPr sz="22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–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FB87C"/>
        </a:buClr>
        <a:buFont typeface="Arial"/>
        <a:buChar char="»"/>
        <a:defRPr sz="1800" b="0" i="0" kern="1200">
          <a:solidFill>
            <a:srgbClr val="A2A4A3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8189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Investigation of Homoclinic Orbits in the Circular Restricted Three Body Problem</a:t>
            </a:r>
            <a:endParaRPr lang="en-US" sz="33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199"/>
            <a:ext cx="8534400" cy="22145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/>
              <a:t>Luke Bury &amp; Don </a:t>
            </a:r>
            <a:r>
              <a:rPr lang="en-US" dirty="0" err="1"/>
              <a:t>Kuettel</a:t>
            </a: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dirty="0"/>
              <a:t>05/02/18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3C7E-A5CE-5B44-9E5A-46149883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r>
              <a:rPr lang="en-US" dirty="0"/>
              <a:t> Sections &amp;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4FAF-0E0A-1149-98A7-EFEEA59E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7FD99-7C29-F84A-ADBE-D8BC7092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615949"/>
            <a:ext cx="4648337" cy="387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58CC7-E018-4B4B-8EE8-E2411422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256" y="1397620"/>
            <a:ext cx="4142140" cy="3991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8854E-C748-AA49-896C-44C9160C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98" y="2590325"/>
            <a:ext cx="4976298" cy="38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BE78B-8D57-D44D-8DE9-3930792C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40" y="1795347"/>
            <a:ext cx="5118954" cy="39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5C7-04EF-1342-BF46-C5952F44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and Usefulness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9565-1B5D-2848-94B2-79AFCE29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99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C3E-8190-7844-B551-2BFB383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D755-3DCC-0B4C-886C-FD7397AE2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https://</a:t>
            </a:r>
            <a:r>
              <a:rPr lang="en-US" dirty="0" err="1">
                <a:solidFill>
                  <a:srgbClr val="565A5C"/>
                </a:solidFill>
              </a:rPr>
              <a:t>en.wikipedia.org</a:t>
            </a:r>
            <a:r>
              <a:rPr lang="en-US" dirty="0">
                <a:solidFill>
                  <a:srgbClr val="565A5C"/>
                </a:solidFill>
              </a:rPr>
              <a:t>/wiki/</a:t>
            </a:r>
            <a:r>
              <a:rPr lang="en-US" dirty="0" err="1">
                <a:solidFill>
                  <a:srgbClr val="565A5C"/>
                </a:solidFill>
              </a:rPr>
              <a:t>Henri_Poincare</a:t>
            </a:r>
            <a:endParaRPr lang="en-US" dirty="0">
              <a:solidFill>
                <a:srgbClr val="565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4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Poincaré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565A5C"/>
                </a:solidFill>
              </a:rPr>
              <a:t>1854-1912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French mathematician/ polymath</a:t>
            </a:r>
          </a:p>
          <a:p>
            <a:pPr lvl="1"/>
            <a:r>
              <a:rPr lang="en-US" dirty="0">
                <a:solidFill>
                  <a:srgbClr val="565A5C"/>
                </a:solidFill>
              </a:rPr>
              <a:t>Contributions to: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Celestial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Fluid mechanics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Optics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Electricity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Telegraphy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Elasticity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Thermodynamics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Quantum Theory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Theory of Relativity</a:t>
            </a:r>
          </a:p>
          <a:p>
            <a:pPr lvl="2"/>
            <a:r>
              <a:rPr lang="en-US" dirty="0">
                <a:solidFill>
                  <a:srgbClr val="565A5C"/>
                </a:solidFill>
              </a:rPr>
              <a:t>More…</a:t>
            </a:r>
            <a:r>
              <a:rPr lang="en-US" baseline="30000" dirty="0">
                <a:solidFill>
                  <a:srgbClr val="565A5C"/>
                </a:solidFill>
              </a:rPr>
              <a:t>[*1]</a:t>
            </a:r>
            <a:endParaRPr lang="en-US" dirty="0">
              <a:solidFill>
                <a:srgbClr val="565A5C"/>
              </a:solidFill>
            </a:endParaRPr>
          </a:p>
          <a:p>
            <a:pPr lvl="2"/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84689-D781-C84B-9C5A-F455D841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542" y="1294937"/>
            <a:ext cx="3080993" cy="42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1299-808D-204F-9682-252F158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F4CE0-08BC-2A4C-B5D1-D9C6545B8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5010615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Acta Mathematica, 1885</a:t>
            </a:r>
          </a:p>
          <a:p>
            <a:r>
              <a:rPr lang="en-US" dirty="0">
                <a:solidFill>
                  <a:srgbClr val="565A5C"/>
                </a:solidFill>
              </a:rPr>
              <a:t>King Oscar II of Sweden</a:t>
            </a:r>
          </a:p>
          <a:p>
            <a:r>
              <a:rPr lang="en-US" dirty="0">
                <a:solidFill>
                  <a:srgbClr val="565A5C"/>
                </a:solidFill>
              </a:rPr>
              <a:t>4 unanswered problems</a:t>
            </a:r>
          </a:p>
          <a:p>
            <a:r>
              <a:rPr lang="en-US" dirty="0">
                <a:solidFill>
                  <a:srgbClr val="565A5C"/>
                </a:solidFill>
              </a:rPr>
              <a:t>Solve the N-Body Problem</a:t>
            </a:r>
          </a:p>
          <a:p>
            <a:pPr lvl="1"/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went for the        </a:t>
            </a:r>
            <a:r>
              <a:rPr lang="en-US" b="1" dirty="0">
                <a:solidFill>
                  <a:srgbClr val="565A5C"/>
                </a:solidFill>
              </a:rPr>
              <a:t>Circular Restricted Three Body Problem (CR3BP)</a:t>
            </a:r>
          </a:p>
          <a:p>
            <a:r>
              <a:rPr lang="en-US" dirty="0">
                <a:solidFill>
                  <a:srgbClr val="565A5C"/>
                </a:solidFill>
              </a:rPr>
              <a:t>Submitted and won</a:t>
            </a:r>
          </a:p>
          <a:p>
            <a:r>
              <a:rPr lang="en-US" dirty="0">
                <a:solidFill>
                  <a:srgbClr val="565A5C"/>
                </a:solidFill>
              </a:rPr>
              <a:t>Critical error discovered around the time of the earliest printings</a:t>
            </a:r>
          </a:p>
          <a:p>
            <a:r>
              <a:rPr lang="en-US" dirty="0">
                <a:solidFill>
                  <a:srgbClr val="565A5C"/>
                </a:solidFill>
              </a:rPr>
              <a:t>Led to discovery of </a:t>
            </a:r>
            <a:r>
              <a:rPr lang="en-US" b="1" dirty="0">
                <a:solidFill>
                  <a:srgbClr val="565A5C"/>
                </a:solidFill>
              </a:rPr>
              <a:t>Homoclinic Orbits</a:t>
            </a:r>
            <a:endParaRPr lang="en-US" dirty="0">
              <a:solidFill>
                <a:srgbClr val="565A5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9B435-9E2D-304D-A755-DC2DD51525B1}"/>
              </a:ext>
            </a:extLst>
          </p:cNvPr>
          <p:cNvSpPr txBox="1"/>
          <p:nvPr/>
        </p:nvSpPr>
        <p:spPr>
          <a:xfrm>
            <a:off x="5772013" y="2468705"/>
            <a:ext cx="23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[*2]https://</a:t>
            </a:r>
            <a:r>
              <a:rPr lang="en-US" sz="600" dirty="0" err="1"/>
              <a:t>commons.wikimedia.org</a:t>
            </a:r>
            <a:r>
              <a:rPr lang="en-US" sz="600" dirty="0"/>
              <a:t>/wiki/File:Oscar_II_of_Sweden_painted_by_Oscar_Bj%C3%B6rck_(original).jpg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DE42-1C3A-D742-8032-DC8E7C63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2" y="2745704"/>
            <a:ext cx="6180025" cy="276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D82E4-63B0-1940-9FA2-8A5041EC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34" y="290362"/>
            <a:ext cx="1900626" cy="217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0BD67-026B-C243-BE51-7D90D4182284}"/>
              </a:ext>
            </a:extLst>
          </p:cNvPr>
          <p:cNvSpPr txBox="1"/>
          <p:nvPr/>
        </p:nvSpPr>
        <p:spPr>
          <a:xfrm>
            <a:off x="7039535" y="5510970"/>
            <a:ext cx="31861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[*3] - http://</a:t>
            </a:r>
            <a:r>
              <a:rPr lang="en-US" sz="600" dirty="0" err="1"/>
              <a:t>www.askamathematician.com</a:t>
            </a:r>
            <a:r>
              <a:rPr lang="en-US" sz="600" dirty="0"/>
              <a:t>/2011/10/q-what-is-the-three-body-problem/</a:t>
            </a:r>
          </a:p>
        </p:txBody>
      </p:sp>
    </p:spTree>
    <p:extLst>
      <p:ext uri="{BB962C8B-B14F-4D97-AF65-F5344CB8AC3E}">
        <p14:creationId xmlns:p14="http://schemas.microsoft.com/office/powerpoint/2010/main" val="81043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B22-0304-FC44-8D06-1822F7D8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9C0A-5CD5-C64D-92D5-D31FF0E2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49570"/>
            <a:ext cx="4252332" cy="5289550"/>
          </a:xfrm>
        </p:spPr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A trajectory which joins a saddle equilibrium point to itself</a:t>
            </a:r>
          </a:p>
          <a:p>
            <a:r>
              <a:rPr lang="en-US" dirty="0">
                <a:solidFill>
                  <a:srgbClr val="565A5C"/>
                </a:solidFill>
              </a:rPr>
              <a:t>A union between a stable and unstable manifold</a:t>
            </a:r>
          </a:p>
          <a:p>
            <a:r>
              <a:rPr lang="en-US" dirty="0">
                <a:solidFill>
                  <a:srgbClr val="565A5C"/>
                </a:solidFill>
              </a:rPr>
              <a:t>Orbit approaches P at both (+)∞ and (–)∞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6CF4-3959-E04D-ABF5-CFC855A8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579" y="1839951"/>
            <a:ext cx="6023180" cy="40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FC75-EA9D-664F-97F6-DC611FCB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Location of Homoclinic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A3A4-7DCE-BA4F-B3E7-80738FC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65A5C"/>
                </a:solidFill>
              </a:rPr>
              <a:t>Periodic orbit (PO)</a:t>
            </a:r>
          </a:p>
          <a:p>
            <a:r>
              <a:rPr lang="en-US" dirty="0">
                <a:solidFill>
                  <a:srgbClr val="565A5C"/>
                </a:solidFill>
              </a:rPr>
              <a:t>Stable and unstable manifolds</a:t>
            </a:r>
          </a:p>
          <a:p>
            <a:r>
              <a:rPr lang="en-US" dirty="0">
                <a:solidFill>
                  <a:srgbClr val="565A5C"/>
                </a:solidFill>
              </a:rPr>
              <a:t>Manifold intersections via </a:t>
            </a:r>
            <a:r>
              <a:rPr lang="en-US" dirty="0" err="1">
                <a:solidFill>
                  <a:srgbClr val="565A5C"/>
                </a:solidFill>
              </a:rPr>
              <a:t>Poincaré</a:t>
            </a:r>
            <a:r>
              <a:rPr lang="en-US" dirty="0">
                <a:solidFill>
                  <a:srgbClr val="565A5C"/>
                </a:solidFill>
              </a:rPr>
              <a:t> sections</a:t>
            </a:r>
          </a:p>
          <a:p>
            <a:r>
              <a:rPr lang="en-US" dirty="0">
                <a:solidFill>
                  <a:srgbClr val="565A5C"/>
                </a:solidFill>
              </a:rPr>
              <a:t>Homoclinic points are identified</a:t>
            </a:r>
          </a:p>
        </p:txBody>
      </p:sp>
    </p:spTree>
    <p:extLst>
      <p:ext uri="{BB962C8B-B14F-4D97-AF65-F5344CB8AC3E}">
        <p14:creationId xmlns:p14="http://schemas.microsoft.com/office/powerpoint/2010/main" val="132766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036-9E45-4C41-8D3D-E76C9DB0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Restricted Three 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0783C-5D79-B040-864F-E1B6E4497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9AC22-50F2-3E45-90E0-478F4722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70" y="2602571"/>
            <a:ext cx="7035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DC096-4191-5A46-A358-BB53AA3C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35" y="4088471"/>
            <a:ext cx="4495800" cy="1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AAF8E-CF07-7142-8C2F-A7BEA7080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13" y="1059367"/>
            <a:ext cx="6193500" cy="39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741-C76F-0445-8991-9E17D7D9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Equilibrium Points &amp;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3D2B-5B9A-6F47-9A20-6D0E723B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E446-96DD-8846-ACE2-07504509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6626"/>
            <a:ext cx="5552170" cy="48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B6B-24B3-3E46-A36F-477CF957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Periodic Orbits &amp;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5C30B-6868-2049-B4D8-A18A094A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C3E73-9023-944B-A18B-B393EA0E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2" y="1103971"/>
            <a:ext cx="5399533" cy="4170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03705-42E0-D543-A90E-F110B458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14" y="1664326"/>
            <a:ext cx="5246792" cy="40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FDB6-4C02-264A-A4E1-38AD67B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Manifolds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B4B5-12E2-C84F-A743-8CD50F384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565A5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1C51-83EE-D84B-AA5E-0A3AE4B8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06" y="1097283"/>
            <a:ext cx="5312365" cy="41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98"/>
      </p:ext>
    </p:extLst>
  </p:cSld>
  <p:clrMapOvr>
    <a:masterClrMapping/>
  </p:clrMapOvr>
</p:sld>
</file>

<file path=ppt/theme/theme1.xml><?xml version="1.0" encoding="utf-8"?>
<a:theme xmlns:a="http://schemas.openxmlformats.org/drawingml/2006/main" name="CSML">
  <a:themeElements>
    <a:clrScheme name="Comps 1">
      <a:dk1>
        <a:sysClr val="windowText" lastClr="000000"/>
      </a:dk1>
      <a:lt1>
        <a:sysClr val="window" lastClr="FFFFFF"/>
      </a:lt1>
      <a:dk2>
        <a:srgbClr val="2F2F26"/>
      </a:dk2>
      <a:lt2>
        <a:srgbClr val="D1DCC6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C89325"/>
      </a:accent5>
      <a:accent6>
        <a:srgbClr val="936F45"/>
      </a:accent6>
      <a:hlink>
        <a:srgbClr val="0033C8"/>
      </a:hlink>
      <a:folHlink>
        <a:srgbClr val="276CC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uke_PR" id="{C5343B57-AC92-0541-8EAB-7253F1259DB3}" vid="{452E484B-6794-1C42-A3B9-27289F5EC5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CSML</Template>
  <TotalTime>340</TotalTime>
  <Words>361</Words>
  <Application>Microsoft Macintosh PowerPoint</Application>
  <PresentationFormat>Widescreen</PresentationFormat>
  <Paragraphs>57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 Light</vt:lpstr>
      <vt:lpstr>CSML</vt:lpstr>
      <vt:lpstr>Investigation of Homoclinic Orbits in the Circular Restricted Three Body Problem</vt:lpstr>
      <vt:lpstr>Poincaré</vt:lpstr>
      <vt:lpstr>The Competition</vt:lpstr>
      <vt:lpstr>Homoclinic Orbits</vt:lpstr>
      <vt:lpstr>Location of Homoclinic Orbits</vt:lpstr>
      <vt:lpstr>Circular Restricted Three Body Problem</vt:lpstr>
      <vt:lpstr>Equilibrium Points &amp; Stability</vt:lpstr>
      <vt:lpstr>Periodic Orbits &amp; Families</vt:lpstr>
      <vt:lpstr>Manifolds</vt:lpstr>
      <vt:lpstr>Poincaré Sections &amp; Homoclinic Orbits</vt:lpstr>
      <vt:lpstr>Significance and Usefulness of Homoclinic Orbits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Two-Phase Framework for Near-Optimal Multi-Target Lambert Rendezvous  Bang, J., Ahn, J.</dc:title>
  <dc:creator>Luke Bury</dc:creator>
  <cp:lastModifiedBy>Donald Kuettel Iii</cp:lastModifiedBy>
  <cp:revision>15</cp:revision>
  <dcterms:created xsi:type="dcterms:W3CDTF">2018-04-27T18:58:10Z</dcterms:created>
  <dcterms:modified xsi:type="dcterms:W3CDTF">2018-05-01T01:54:36Z</dcterms:modified>
</cp:coreProperties>
</file>